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7772400" cy="100584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"/>
              </a:rPr>
              <a:t>Fare clic per modificare stile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C2BC872E-11AE-47D3-9007-728BC9CC5E28}" type="datetime">
              <a:rPr lang="it-IT" sz="1200" b="0" strike="noStrike" spc="-1">
                <a:solidFill>
                  <a:srgbClr val="8B8B8B"/>
                </a:solidFill>
                <a:latin typeface="Calibri"/>
              </a:rPr>
              <a:t>27/10/2021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0E04397C-472D-4ED9-B56F-939683ADCED3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t>‹N›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40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"/>
              </a:rPr>
              <a:t>Fare clic per modificare stile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it-IT" sz="3200" b="0" strike="noStrike" spc="-1">
                <a:solidFill>
                  <a:srgbClr val="000000"/>
                </a:solidFill>
                <a:latin typeface="Calibri"/>
              </a:rPr>
              <a:t>Fare clic per modificare gli stili del testo dello schema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it-IT" sz="2800" b="0" strike="noStrike" spc="-1">
                <a:solidFill>
                  <a:srgbClr val="000000"/>
                </a:solidFill>
                <a:latin typeface="Calibri"/>
              </a:rPr>
              <a:t>Secondo livello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latin typeface="Calibri"/>
              </a:rPr>
              <a:t>Terzo livello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Quarto livello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Quinto livello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F460D888-B316-483D-B3D1-AF5AE714D9D5}" type="datetime">
              <a:rPr lang="it-IT" sz="1200" b="0" strike="noStrike" spc="-1">
                <a:solidFill>
                  <a:srgbClr val="8B8B8B"/>
                </a:solidFill>
                <a:latin typeface="Calibri"/>
              </a:rPr>
              <a:t>27/10/2021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DC17BE7-F4F9-4FA9-8138-764EEC015070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t>‹N›</a:t>
            </a:fld>
            <a:endParaRPr lang="it-IT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ntannapisa.it/it/ateneo/amministrazione-trasparente/sistema-di-misurazione-e-valutazione-della-performance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82000" lnSpcReduction="20000"/>
          </a:bodyPr>
          <a:lstStyle/>
          <a:p>
            <a:pPr algn="ctr">
              <a:lnSpc>
                <a:spcPct val="100000"/>
              </a:lnSpc>
            </a:pPr>
            <a:br>
              <a:rPr dirty="0"/>
            </a:br>
            <a:br>
              <a:rPr dirty="0"/>
            </a:br>
            <a:r>
              <a:rPr lang="it-IT" sz="2700" spc="-1" dirty="0">
                <a:solidFill>
                  <a:srgbClr val="9D5110"/>
                </a:solidFill>
                <a:latin typeface="Helvetica-Light"/>
              </a:rPr>
              <a:t>CRITERI PER LA VALUTAZIONE DELLA PERFORMANCE DEL PERSONALE </a:t>
            </a:r>
            <a:br>
              <a:rPr sz="2700" spc="-1" dirty="0">
                <a:solidFill>
                  <a:srgbClr val="9D5110"/>
                </a:solidFill>
                <a:latin typeface="Helvetica-Light"/>
              </a:rPr>
            </a:br>
            <a:br>
              <a:rPr dirty="0"/>
            </a:br>
            <a:endParaRPr lang="it-IT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1371600" y="3194086"/>
            <a:ext cx="6400440" cy="2661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439"/>
              </a:spcBef>
            </a:pPr>
            <a:r>
              <a:rPr lang="it-IT" sz="2200" b="0" strike="noStrike" spc="-1" dirty="0">
                <a:solidFill>
                  <a:srgbClr val="9D5110"/>
                </a:solidFill>
                <a:latin typeface="Helvetica-Light"/>
              </a:rPr>
              <a:t>Anno 2020</a:t>
            </a:r>
            <a:br>
              <a:rPr dirty="0"/>
            </a:br>
            <a:endParaRPr lang="it-IT" sz="2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it-IT" sz="2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it-IT" sz="2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it-IT" sz="2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it-IT" sz="2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it-IT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it-IT" sz="1600" b="0" strike="noStrike" spc="-1" dirty="0">
              <a:latin typeface="Arial"/>
            </a:endParaRPr>
          </a:p>
        </p:txBody>
      </p:sp>
      <p:sp>
        <p:nvSpPr>
          <p:cNvPr id="84" name="CustomShape 3"/>
          <p:cNvSpPr/>
          <p:nvPr/>
        </p:nvSpPr>
        <p:spPr>
          <a:xfrm>
            <a:off x="4016160" y="6310800"/>
            <a:ext cx="973578" cy="2447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000" i="1" spc="-1" dirty="0">
                <a:solidFill>
                  <a:srgbClr val="000000"/>
                </a:solidFill>
                <a:latin typeface="Helvetica-Light"/>
              </a:rPr>
              <a:t>DG/Area Staff</a:t>
            </a:r>
            <a:endParaRPr lang="it-IT" sz="1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r">
              <a:lnSpc>
                <a:spcPct val="100000"/>
              </a:lnSpc>
            </a:pPr>
            <a:r>
              <a:rPr lang="it-IT" sz="1800" b="0" strike="noStrike" spc="-1">
                <a:solidFill>
                  <a:srgbClr val="C00000"/>
                </a:solidFill>
                <a:latin typeface="Helvetica-Light"/>
              </a:rPr>
              <a:t>Riepilogo valutazione</a:t>
            </a:r>
            <a:br/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400692" y="1350360"/>
            <a:ext cx="8229240" cy="4960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endParaRPr lang="it-IT" sz="1600" b="0" strike="noStrike" spc="-1" dirty="0">
              <a:solidFill>
                <a:srgbClr val="000000"/>
              </a:solidFill>
              <a:latin typeface="Helvetica-Light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La valutazione 2020 è basata su:</a:t>
            </a:r>
            <a:endParaRPr lang="it-IT" sz="1600" b="0" strike="noStrike" spc="-1" dirty="0">
              <a:solidFill>
                <a:srgbClr val="000000"/>
              </a:solidFill>
              <a:latin typeface="Calibri"/>
            </a:endParaRPr>
          </a:p>
          <a:p>
            <a:pPr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OBIETTIVI (Scuola, DG/Istituto, Gestionali e/o progetti di Innovazione)</a:t>
            </a:r>
            <a:endParaRPr lang="it-IT" sz="1600" b="0" strike="noStrike" spc="-1" dirty="0">
              <a:solidFill>
                <a:srgbClr val="000000"/>
              </a:solidFill>
              <a:latin typeface="Calibri"/>
            </a:endParaRPr>
          </a:p>
          <a:p>
            <a:pPr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CUSTOMER SATISFACTION</a:t>
            </a:r>
            <a:endParaRPr lang="it-IT" sz="1600" b="0" strike="noStrike" spc="-1" dirty="0">
              <a:solidFill>
                <a:srgbClr val="000000"/>
              </a:solidFill>
              <a:latin typeface="Calibri"/>
            </a:endParaRPr>
          </a:p>
          <a:p>
            <a:pPr indent="-342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COMPORTAMENTI ORGANIZZATIVI </a:t>
            </a:r>
            <a:endParaRPr lang="it-IT" sz="1600" b="0" strike="noStrike" spc="-1" dirty="0">
              <a:solidFill>
                <a:srgbClr val="000000"/>
              </a:solidFill>
              <a:latin typeface="Calibri"/>
            </a:endParaRPr>
          </a:p>
          <a:p>
            <a:pPr indent="-342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COMPORTAMENTI ORGANIZZATIVI «bottom-up» (valutazione da parte dei collaboratori, per i soli profili di Responsabile di Struttura e Responsabile di Unità Organizzativa).</a:t>
            </a:r>
          </a:p>
          <a:p>
            <a:pPr algn="just">
              <a:lnSpc>
                <a:spcPct val="100000"/>
              </a:lnSpc>
              <a:buClr>
                <a:srgbClr val="000000"/>
              </a:buClr>
            </a:pPr>
            <a:endParaRPr lang="it-IT" sz="1600" b="0" strike="noStrike" spc="-1" dirty="0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buClr>
                <a:srgbClr val="000000"/>
              </a:buClr>
            </a:pPr>
            <a:endParaRPr lang="it-IT" sz="1600" b="0" strike="noStrike" spc="-1" dirty="0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ts val="22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Si ricorda che i profili sono 4:</a:t>
            </a:r>
          </a:p>
          <a:p>
            <a:pPr algn="just">
              <a:lnSpc>
                <a:spcPts val="2200"/>
              </a:lnSpc>
            </a:pPr>
            <a:r>
              <a:rPr lang="it-IT" sz="1600" spc="-1" dirty="0">
                <a:solidFill>
                  <a:srgbClr val="000000"/>
                </a:solidFill>
                <a:latin typeface="Helvetica-Light"/>
              </a:rPr>
              <a:t>- Responsabile di Struttura (associato alle posizioni di Responsabile di Area, Responsabile di Servizio e Responsabile Amministrativo di Istituto),</a:t>
            </a:r>
          </a:p>
          <a:p>
            <a:pPr algn="just">
              <a:lnSpc>
                <a:spcPts val="2200"/>
              </a:lnSpc>
            </a:pPr>
            <a:r>
              <a:rPr lang="it-IT" sz="1600" spc="-1" dirty="0">
                <a:solidFill>
                  <a:srgbClr val="000000"/>
                </a:solidFill>
                <a:latin typeface="Helvetica-Light"/>
              </a:rPr>
              <a:t>-   Re</a:t>
            </a: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sponsabile di Unità Organizzativa, </a:t>
            </a:r>
          </a:p>
          <a:p>
            <a:pPr algn="just">
              <a:lnSpc>
                <a:spcPts val="22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-   Collaboratore (associato anche ai Responsabili di Funzione),</a:t>
            </a:r>
          </a:p>
          <a:p>
            <a:pPr algn="just">
              <a:lnSpc>
                <a:spcPts val="22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-   Tecnico</a:t>
            </a:r>
            <a:endParaRPr lang="it-IT" sz="16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it-IT" sz="2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4016160" y="6310800"/>
            <a:ext cx="129816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000" i="1" spc="-1" dirty="0">
                <a:solidFill>
                  <a:srgbClr val="000000"/>
                </a:solidFill>
                <a:latin typeface="Helvetica-Light"/>
              </a:rPr>
              <a:t>DG/Area Staff</a:t>
            </a:r>
            <a:endParaRPr lang="it-IT" sz="1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218520" y="1069200"/>
            <a:ext cx="8633880" cy="23068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La Customer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Helvetica-Light"/>
              </a:rPr>
              <a:t>Satisfaction</a:t>
            </a: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 e i Comportamenti Organizzativi valutati «bottom-up» saranno gestiti al di fuori del portale.</a:t>
            </a:r>
            <a:endParaRPr lang="it-IT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I risultati relativi agli Obiettivi Scuola, agli Obiettivi di Istituto/Direzione Generale, alla Customer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Helvetica-Light"/>
              </a:rPr>
              <a:t>Satisfaction</a:t>
            </a: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 e ai Comportamenti Organizzativi valutati «bottom-up» verranno inseriti nel portale per tutto il personale a cura dell’Area Staff.</a:t>
            </a:r>
            <a:endParaRPr lang="it-IT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I valutatori sono pertanto chiamati a valutare gli Obiettivi gestionali/Progetti di Innovazione (con esclusione del risultato relativo all’obbiettivo sull’adempimento della formazione obbligatoria, che verrà inserito </a:t>
            </a:r>
            <a:r>
              <a:rPr lang="it-IT" sz="1600" spc="-1" dirty="0">
                <a:solidFill>
                  <a:srgbClr val="000000"/>
                </a:solidFill>
                <a:latin typeface="Helvetica-Light"/>
              </a:rPr>
              <a:t>dall’Area Staff) </a:t>
            </a: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e i Comportamenti Organizzativi.</a:t>
            </a:r>
            <a:endParaRPr lang="it-IT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La  scala di valutazione, è la seguente: </a:t>
            </a:r>
            <a:endParaRPr lang="it-IT" sz="1600" b="0" strike="noStrike" spc="-1" dirty="0">
              <a:latin typeface="Arial"/>
            </a:endParaRPr>
          </a:p>
        </p:txBody>
      </p:sp>
      <p:pic>
        <p:nvPicPr>
          <p:cNvPr id="89" name="Picture 3"/>
          <p:cNvPicPr/>
          <p:nvPr/>
        </p:nvPicPr>
        <p:blipFill>
          <a:blip r:embed="rId2"/>
          <a:stretch/>
        </p:blipFill>
        <p:spPr>
          <a:xfrm>
            <a:off x="218520" y="3376070"/>
            <a:ext cx="6705360" cy="1577488"/>
          </a:xfrm>
          <a:prstGeom prst="rect">
            <a:avLst/>
          </a:prstGeom>
          <a:ln>
            <a:noFill/>
          </a:ln>
        </p:spPr>
      </p:pic>
      <p:sp>
        <p:nvSpPr>
          <p:cNvPr id="90" name="CustomShape 2"/>
          <p:cNvSpPr/>
          <p:nvPr/>
        </p:nvSpPr>
        <p:spPr>
          <a:xfrm>
            <a:off x="287640" y="4418280"/>
            <a:ext cx="8083440" cy="13527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endParaRPr lang="it-IT" sz="1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400" spc="-1" dirty="0">
              <a:solidFill>
                <a:srgbClr val="000000"/>
              </a:solidFill>
              <a:latin typeface="Helvetica-Light"/>
            </a:endParaRPr>
          </a:p>
          <a:p>
            <a:pPr algn="just"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Helvetica-Light"/>
              </a:rPr>
              <a:t>La valutazione finale, su base 1000, è data dalla somma dei punteggi riportati nei singoli item, ponderati secondo i pesi indicati nella tabella seguente:</a:t>
            </a:r>
            <a:endParaRPr lang="it-IT" sz="1600" b="0" strike="noStrike" spc="-1" dirty="0">
              <a:latin typeface="Arial"/>
            </a:endParaRPr>
          </a:p>
        </p:txBody>
      </p:sp>
      <p:sp>
        <p:nvSpPr>
          <p:cNvPr id="91" name="CustomShape 3"/>
          <p:cNvSpPr/>
          <p:nvPr/>
        </p:nvSpPr>
        <p:spPr>
          <a:xfrm>
            <a:off x="6247080" y="491040"/>
            <a:ext cx="26377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it-IT" sz="1800" b="0" strike="noStrike" spc="-1">
                <a:solidFill>
                  <a:srgbClr val="C00000"/>
                </a:solidFill>
                <a:latin typeface="Helvetica-Light"/>
              </a:rPr>
              <a:t>Riepilogo valutazione</a:t>
            </a:r>
            <a:endParaRPr lang="it-IT" sz="1800" b="0" strike="noStrike" spc="-1">
              <a:latin typeface="Arial"/>
            </a:endParaRPr>
          </a:p>
        </p:txBody>
      </p:sp>
      <p:sp>
        <p:nvSpPr>
          <p:cNvPr id="92" name="CustomShape 4"/>
          <p:cNvSpPr/>
          <p:nvPr/>
        </p:nvSpPr>
        <p:spPr>
          <a:xfrm>
            <a:off x="4048671" y="6362171"/>
            <a:ext cx="973578" cy="2447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1000" i="1" spc="-1" dirty="0">
                <a:solidFill>
                  <a:srgbClr val="000000"/>
                </a:solidFill>
                <a:latin typeface="Helvetica-Light"/>
              </a:rPr>
              <a:t>DG/Area Staff</a:t>
            </a:r>
            <a:endParaRPr lang="it-IT" sz="10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5995800" y="185400"/>
            <a:ext cx="26377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it-IT" sz="1800" b="0" strike="noStrike" spc="-1">
                <a:solidFill>
                  <a:srgbClr val="C00000"/>
                </a:solidFill>
                <a:latin typeface="Helvetica-Light"/>
              </a:rPr>
              <a:t>Riepilogo valutazione</a:t>
            </a:r>
            <a:endParaRPr lang="it-IT" sz="1800" b="0" strike="noStrike" spc="-1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4362603" y="6269760"/>
            <a:ext cx="973578" cy="2447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1000" i="1" spc="-1" dirty="0">
                <a:solidFill>
                  <a:srgbClr val="000000"/>
                </a:solidFill>
                <a:latin typeface="Helvetica-Light"/>
              </a:rPr>
              <a:t>DG/Area Staff</a:t>
            </a:r>
            <a:endParaRPr lang="it-IT" sz="1000" b="0" strike="noStrike" spc="-1" dirty="0">
              <a:latin typeface="Arial"/>
            </a:endParaRPr>
          </a:p>
        </p:txBody>
      </p:sp>
      <p:graphicFrame>
        <p:nvGraphicFramePr>
          <p:cNvPr id="95" name="Table 3"/>
          <p:cNvGraphicFramePr/>
          <p:nvPr/>
        </p:nvGraphicFramePr>
        <p:xfrm>
          <a:off x="179640" y="1340640"/>
          <a:ext cx="8856720" cy="4257840"/>
        </p:xfrm>
        <a:graphic>
          <a:graphicData uri="http://schemas.openxmlformats.org/drawingml/2006/table">
            <a:tbl>
              <a:tblPr/>
              <a:tblGrid>
                <a:gridCol w="1551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2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65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0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58400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Item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Posizione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41"/>
                        </a:spcBef>
                      </a:pPr>
                      <a:r>
                        <a:rPr lang="it-IT" sz="12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Obiettivi Scuola</a:t>
                      </a:r>
                      <a:endParaRPr lang="it-IT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41"/>
                        </a:spcBef>
                      </a:pPr>
                      <a:r>
                        <a:rPr lang="it-IT" sz="12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Obiettivi Dir.Gen/</a:t>
                      </a:r>
                      <a:endParaRPr lang="it-IT" sz="12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41"/>
                        </a:spcBef>
                      </a:pPr>
                      <a:r>
                        <a:rPr lang="it-IT" sz="12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Istituto</a:t>
                      </a:r>
                      <a:endParaRPr lang="it-IT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41"/>
                        </a:spcBef>
                      </a:pPr>
                      <a:r>
                        <a:rPr lang="it-IT" sz="12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Obiettivi gestionali/</a:t>
                      </a:r>
                      <a:endParaRPr lang="it-IT" sz="12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41"/>
                        </a:spcBef>
                      </a:pPr>
                      <a:r>
                        <a:rPr lang="it-IT" sz="12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Progetti di innovazione</a:t>
                      </a:r>
                      <a:endParaRPr lang="it-IT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41"/>
                        </a:spcBef>
                      </a:pPr>
                      <a:r>
                        <a:rPr lang="it-IT" sz="12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Soddisfazione dell’utenza</a:t>
                      </a:r>
                      <a:endParaRPr lang="it-IT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41"/>
                        </a:spcBef>
                      </a:pPr>
                      <a:r>
                        <a:rPr lang="it-IT" sz="12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Comportamenti organizzativi</a:t>
                      </a:r>
                      <a:endParaRPr lang="it-IT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Totale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9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Resp. 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Area, Servizio,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Amm.vo Istituto, Unità Organizzativa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50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32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(24+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8 </a:t>
                      </a:r>
                      <a:r>
                        <a:rPr lang="it-IT" sz="10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Bottom Up</a:t>
                      </a: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1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Resp.Funzione/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Collaboratori/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Tecnici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50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36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81"/>
                        </a:spcBef>
                      </a:pPr>
                      <a:r>
                        <a:rPr lang="it-IT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6" name="Line 4"/>
          <p:cNvSpPr/>
          <p:nvPr/>
        </p:nvSpPr>
        <p:spPr>
          <a:xfrm>
            <a:off x="179280" y="1340640"/>
            <a:ext cx="1560240" cy="1596600"/>
          </a:xfrm>
          <a:prstGeom prst="line">
            <a:avLst/>
          </a:prstGeom>
          <a:ln w="22320"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r">
              <a:lnSpc>
                <a:spcPct val="100000"/>
              </a:lnSpc>
            </a:pPr>
            <a:r>
              <a:rPr lang="it-IT" sz="1800" b="0" strike="noStrike" spc="-1">
                <a:solidFill>
                  <a:srgbClr val="C00000"/>
                </a:solidFill>
                <a:latin typeface="Helvetica-Light"/>
              </a:rPr>
              <a:t>Info sistema e processo</a:t>
            </a:r>
            <a:br/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457200" y="1600200"/>
            <a:ext cx="8229240" cy="51321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3500"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it-IT" sz="2000" b="0" strike="noStrike" spc="-1" dirty="0">
                <a:solidFill>
                  <a:srgbClr val="000000"/>
                </a:solidFill>
                <a:latin typeface="Helvetica-Light"/>
              </a:rPr>
              <a:t>Per qualsiasi informazione aggiuntiva relativa al </a:t>
            </a:r>
            <a:r>
              <a:rPr lang="it-IT" sz="2000" b="0" i="1" strike="noStrike" spc="-1" dirty="0">
                <a:solidFill>
                  <a:srgbClr val="000000"/>
                </a:solidFill>
                <a:latin typeface="Helvetica-Light"/>
              </a:rPr>
              <a:t>Sistema di Misurazione e Valutazione della Performance - anno2020</a:t>
            </a:r>
            <a:r>
              <a:rPr lang="it-IT" sz="2000" b="0" strike="noStrike" spc="-1" dirty="0">
                <a:solidFill>
                  <a:srgbClr val="000000"/>
                </a:solidFill>
                <a:latin typeface="Helvetica-Light"/>
              </a:rPr>
              <a:t> si rimanda al relativo documento, pubblicato sul sito della Scuola nella sezione Amministrazione Trasparente </a:t>
            </a:r>
            <a:r>
              <a:rPr lang="it-IT" sz="2000" b="0" u="sng" strike="noStrike" spc="-1" dirty="0">
                <a:solidFill>
                  <a:srgbClr val="002060"/>
                </a:solidFill>
                <a:uFillTx/>
                <a:latin typeface="Helvetica-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(http://www.santannapisa.it/</a:t>
            </a:r>
            <a:r>
              <a:rPr lang="it-IT" sz="2000" b="0" u="sng" strike="noStrike" spc="-1" dirty="0" err="1">
                <a:solidFill>
                  <a:srgbClr val="002060"/>
                </a:solidFill>
                <a:uFillTx/>
                <a:latin typeface="Helvetica-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</a:t>
            </a:r>
            <a:r>
              <a:rPr lang="it-IT" sz="2000" b="0" u="sng" strike="noStrike" spc="-1" dirty="0">
                <a:solidFill>
                  <a:srgbClr val="002060"/>
                </a:solidFill>
                <a:uFillTx/>
                <a:latin typeface="Helvetica-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/ateneo/amministrazione-trasparente/sistema-di-misurazione-e-valutazione-della-performance</a:t>
            </a:r>
            <a:r>
              <a:rPr lang="it-IT" sz="2000" b="0" strike="noStrike" spc="-1" dirty="0">
                <a:solidFill>
                  <a:srgbClr val="002060"/>
                </a:solidFill>
                <a:latin typeface="Helvetica-Light"/>
              </a:rPr>
              <a:t>)</a:t>
            </a:r>
            <a:endParaRPr lang="it-IT" sz="2000" b="0" strike="noStrike" spc="-1" dirty="0">
              <a:solidFill>
                <a:srgbClr val="00206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it-IT" sz="20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endParaRPr lang="it-IT" sz="2000" spc="-1" dirty="0">
              <a:solidFill>
                <a:srgbClr val="000000"/>
              </a:solidFill>
              <a:latin typeface="Helvetica-Light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endParaRPr lang="it-IT" sz="22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201"/>
              </a:spcBef>
            </a:pPr>
            <a:endParaRPr lang="it-IT" sz="22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201"/>
              </a:spcBef>
            </a:pPr>
            <a:endParaRPr lang="it-IT" sz="22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201"/>
              </a:spcBef>
            </a:pPr>
            <a:endParaRPr lang="it-IT" sz="2200" b="0" strike="noStrike" spc="-1" dirty="0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201"/>
              </a:spcBef>
            </a:pPr>
            <a:endParaRPr lang="it-IT" sz="1000" i="1" spc="-1" dirty="0">
              <a:solidFill>
                <a:srgbClr val="000000"/>
              </a:solidFill>
              <a:latin typeface="Helvetica-Light"/>
            </a:endParaRPr>
          </a:p>
          <a:p>
            <a:pPr algn="ctr">
              <a:spcBef>
                <a:spcPts val="201"/>
              </a:spcBef>
            </a:pPr>
            <a:r>
              <a:rPr lang="it-IT" sz="1000" i="1" spc="-1" dirty="0">
                <a:solidFill>
                  <a:srgbClr val="000000"/>
                </a:solidFill>
                <a:latin typeface="Helvetica-Light"/>
              </a:rPr>
              <a:t>DG/Area Staff</a:t>
            </a:r>
            <a:endParaRPr lang="it-IT" sz="1000" spc="-1" dirty="0"/>
          </a:p>
          <a:p>
            <a:pPr algn="ctr">
              <a:lnSpc>
                <a:spcPct val="100000"/>
              </a:lnSpc>
              <a:spcBef>
                <a:spcPts val="201"/>
              </a:spcBef>
            </a:pPr>
            <a:endParaRPr lang="it-IT" sz="10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189F23FF6F13440877CA65BF4D665E9" ma:contentTypeVersion="4" ma:contentTypeDescription="Creare un nuovo documento." ma:contentTypeScope="" ma:versionID="bdb79144ccd43d4dc7d1329ff8386f18">
  <xsd:schema xmlns:xsd="http://www.w3.org/2001/XMLSchema" xmlns:xs="http://www.w3.org/2001/XMLSchema" xmlns:p="http://schemas.microsoft.com/office/2006/metadata/properties" xmlns:ns2="f70f5b3c-7ff2-4fcb-9c4f-d6007fafcd3e" xmlns:ns3="34a8a11b-fb1a-41e7-9204-0f00faa22368" targetNamespace="http://schemas.microsoft.com/office/2006/metadata/properties" ma:root="true" ma:fieldsID="51a4aed584b8eb06eb418630b039fb0c" ns2:_="" ns3:_="">
    <xsd:import namespace="f70f5b3c-7ff2-4fcb-9c4f-d6007fafcd3e"/>
    <xsd:import namespace="34a8a11b-fb1a-41e7-9204-0f00faa2236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0f5b3c-7ff2-4fcb-9c4f-d6007fafcd3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a8a11b-fb1a-41e7-9204-0f00faa223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1D8F40-B413-4333-981E-BFBCDCC2D54A}"/>
</file>

<file path=customXml/itemProps2.xml><?xml version="1.0" encoding="utf-8"?>
<ds:datastoreItem xmlns:ds="http://schemas.openxmlformats.org/officeDocument/2006/customXml" ds:itemID="{808DE47E-91A6-4526-8E75-F95EA8F90F6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929</TotalTime>
  <Words>387</Words>
  <Application>Microsoft Office PowerPoint</Application>
  <PresentationFormat>Presentazione su schermo (4:3)</PresentationFormat>
  <Paragraphs>114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13" baseType="lpstr">
      <vt:lpstr>Arial</vt:lpstr>
      <vt:lpstr>Calibri</vt:lpstr>
      <vt:lpstr>Helvetica-Light</vt:lpstr>
      <vt:lpstr>Symbol</vt:lpstr>
      <vt:lpstr>Times New Roman</vt:lpstr>
      <vt:lpstr>Wingdings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/>
  <dc:creator>Mac</dc:creator>
  <dc:description/>
  <cp:lastModifiedBy>Tatiana Vacca</cp:lastModifiedBy>
  <cp:revision>63</cp:revision>
  <dcterms:created xsi:type="dcterms:W3CDTF">2015-08-06T11:05:13Z</dcterms:created>
  <dcterms:modified xsi:type="dcterms:W3CDTF">2021-10-27T10:13:56Z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Presentazione su schermo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</vt:i4>
  </property>
</Properties>
</file>